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3.xml" ContentType="application/xml"/>
  <Override PartName="/customXml/item4.xml" ContentType="application/xml"/>
  <Override PartName="/customXml/item5.xml" ContentType="application/xml"/>
  <Override PartName="/customXml/itemProps5.xml" ContentType="application/vnd.openxmlformats-officedocument.customXmlProperties+xml"/>
  <Override PartName="/customXml/item6.xml" ContentType="application/xml"/>
  <Override PartName="/customXml/itemProps6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_rels/item4.xml.rels" ContentType="application/vnd.openxmlformats-package.relationships+xml"/>
  <Override PartName="/customXml/_rels/item5.xml.rels" ContentType="application/vnd.openxmlformats-package.relationships+xml"/>
  <Override PartName="/customXml/_rels/item6.xml.rels" ContentType="application/vnd.openxmlformats-package.relationships+xml"/>
  <Override PartName="/docMetadata/LabelInfo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customXml" Target="../customXml/item5.xml"/><Relationship Id="rId9" Type="http://schemas.openxmlformats.org/officeDocument/2006/relationships/customXml" Target="../customXml/item6.xml"/><Relationship Id="rId10" Type="http://schemas.microsoft.com/office/2020/02/relationships/classificationlabels" Target="docMetadata/LabelInfo.xml"/><Relationship Id="rId1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42A508-1165-4DA2-B134-CC04169617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14EAA6-00D6-437C-80A7-8B61ED8B51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442523-A55A-473D-A203-D97E3A492A3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0D38C2-374B-4510-B3AF-EEB75B8952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2022E3-1521-4712-BC0E-35E9528868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4A7308-D79A-4327-B39D-78FF7A2E2E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CC97CC-3C76-4EF6-B53C-77414E5AC1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968458-6E80-41FA-8845-759B991E9E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DCB670-9702-44E5-AB3D-C5205872D9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FDB053-299C-42B2-950D-6C474C3C03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42BB52-FF47-4F43-B2F4-994C8D9F29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93A41F-0731-47C7-8ABD-D682E2A7FB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63CA2D-A9D7-4269-8178-48867EC1BD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E013CC-6578-4C8E-A0D1-492F7A6882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47C1F0-8E26-460E-B78F-C75833AE65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9FBEE0-E4AB-4BEB-B50B-885D1E6723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46FC71-9D00-45AC-A5A7-294763B5CA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3CE167-E4F6-410C-A73C-1EE18CCAC8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5FEC8F-3277-4CC8-B60C-6A07268005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A00C65-7AB0-4F0D-B836-87EE1280FA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857D68-320C-4E5F-9112-3A28B3DAD2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20D2E4-C02D-44DE-8D8A-2568191A82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DF24EA-8FAA-4FE1-9D8A-A1CC9BABFB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1FE81F-607E-499F-A9A8-3D4545A20C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787878"/>
                </a:solidFill>
                <a:latin typeface="Aptos"/>
                <a:ea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C38956-2893-422F-93AE-279BA132B046}" type="slidenum">
              <a:rPr b="0" lang="en-US" sz="1200" spc="-1" strike="noStrike">
                <a:solidFill>
                  <a:srgbClr val="787878"/>
                </a:solidFill>
                <a:latin typeface="Aptos"/>
                <a:ea typeface="Apto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787878"/>
                </a:solidFill>
                <a:latin typeface="Aptos"/>
                <a:ea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A2FDF7-5E05-4CBB-9482-E7ED34191E96}" type="slidenum">
              <a:rPr b="0" lang="en-US" sz="1200" spc="-1" strike="noStrike">
                <a:solidFill>
                  <a:srgbClr val="787878"/>
                </a:solidFill>
                <a:latin typeface="Aptos"/>
                <a:ea typeface="Apto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2489760" y="0"/>
            <a:ext cx="739476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8894520" cy="6857280"/>
          </a:xfrm>
          <a:prstGeom prst="rect">
            <a:avLst/>
          </a:prstGeom>
          <a:ln w="0">
            <a:noFill/>
          </a:ln>
        </p:spPr>
      </p:pic>
      <p:sp>
        <p:nvSpPr>
          <p:cNvPr id="84" name="TextBox 5"/>
          <p:cNvSpPr/>
          <p:nvPr/>
        </p:nvSpPr>
        <p:spPr>
          <a:xfrm>
            <a:off x="9036360" y="349560"/>
            <a:ext cx="28540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EuroBlight –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A potato late blight network for Europe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Global infrastructure,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A network of networks: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7" descr="A colorful circles connected to a yellow line&#10;&#10;AI-generated content may be incorrect."/>
          <p:cNvPicPr/>
          <p:nvPr/>
        </p:nvPicPr>
        <p:blipFill>
          <a:blip r:embed="rId2"/>
          <a:stretch/>
        </p:blipFill>
        <p:spPr>
          <a:xfrm>
            <a:off x="9184320" y="3335040"/>
            <a:ext cx="2513880" cy="2513880"/>
          </a:xfrm>
          <a:prstGeom prst="rect">
            <a:avLst/>
          </a:prstGeom>
          <a:ln w="0">
            <a:noFill/>
          </a:ln>
        </p:spPr>
      </p:pic>
      <p:sp>
        <p:nvSpPr>
          <p:cNvPr id="86" name="TextBox 8"/>
          <p:cNvSpPr/>
          <p:nvPr/>
        </p:nvSpPr>
        <p:spPr>
          <a:xfrm>
            <a:off x="10054080" y="3598920"/>
            <a:ext cx="982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Europe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9"/>
          <p:cNvSpPr/>
          <p:nvPr/>
        </p:nvSpPr>
        <p:spPr>
          <a:xfrm>
            <a:off x="8928000" y="3335040"/>
            <a:ext cx="144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N. America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10"/>
          <p:cNvSpPr/>
          <p:nvPr/>
        </p:nvSpPr>
        <p:spPr>
          <a:xfrm>
            <a:off x="8734320" y="5136840"/>
            <a:ext cx="1414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S. America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10512000" y="5199120"/>
            <a:ext cx="83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Africa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12"/>
          <p:cNvSpPr/>
          <p:nvPr/>
        </p:nvSpPr>
        <p:spPr>
          <a:xfrm>
            <a:off x="11253960" y="3556440"/>
            <a:ext cx="65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Asia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907560" cy="6857280"/>
          </a:xfrm>
          <a:prstGeom prst="rect">
            <a:avLst/>
          </a:prstGeom>
          <a:ln w="0">
            <a:noFill/>
          </a:ln>
        </p:spPr>
      </p:pic>
      <p:sp>
        <p:nvSpPr>
          <p:cNvPr id="92" name="TextBox 3"/>
          <p:cNvSpPr/>
          <p:nvPr/>
        </p:nvSpPr>
        <p:spPr>
          <a:xfrm>
            <a:off x="9768600" y="430200"/>
            <a:ext cx="257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Pathogen monitoring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13" descr=""/>
          <p:cNvPicPr/>
          <p:nvPr/>
        </p:nvPicPr>
        <p:blipFill>
          <a:blip r:embed="rId2"/>
          <a:stretch/>
        </p:blipFill>
        <p:spPr>
          <a:xfrm>
            <a:off x="6165360" y="1788480"/>
            <a:ext cx="6038280" cy="506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4729320" cy="68572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4" descr=""/>
          <p:cNvPicPr/>
          <p:nvPr/>
        </p:nvPicPr>
        <p:blipFill>
          <a:blip r:embed="rId2"/>
          <a:stretch/>
        </p:blipFill>
        <p:spPr>
          <a:xfrm>
            <a:off x="8740440" y="0"/>
            <a:ext cx="3262680" cy="6857280"/>
          </a:xfrm>
          <a:prstGeom prst="rect">
            <a:avLst/>
          </a:prstGeom>
          <a:ln w="0">
            <a:noFill/>
          </a:ln>
        </p:spPr>
      </p:pic>
      <p:sp>
        <p:nvSpPr>
          <p:cNvPr id="96" name="TextBox 5"/>
          <p:cNvSpPr/>
          <p:nvPr/>
        </p:nvSpPr>
        <p:spPr>
          <a:xfrm>
            <a:off x="5439240" y="705960"/>
            <a:ext cx="23324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Late Blight fungicide table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and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DSS information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Arrow: Left 6"/>
          <p:cNvSpPr/>
          <p:nvPr/>
        </p:nvSpPr>
        <p:spPr>
          <a:xfrm>
            <a:off x="4935240" y="1371600"/>
            <a:ext cx="389160" cy="1605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5640" bIns="3564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Aptos"/>
              <a:ea typeface="Aptos"/>
            </a:endParaRPr>
          </a:p>
        </p:txBody>
      </p:sp>
      <p:sp>
        <p:nvSpPr>
          <p:cNvPr id="98" name="Arrow: Right 7"/>
          <p:cNvSpPr/>
          <p:nvPr/>
        </p:nvSpPr>
        <p:spPr>
          <a:xfrm>
            <a:off x="7173000" y="2570400"/>
            <a:ext cx="466560" cy="192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Aptos"/>
              <a:ea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5334480" cy="68572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4" descr=""/>
          <p:cNvPicPr/>
          <p:nvPr/>
        </p:nvPicPr>
        <p:blipFill>
          <a:blip r:embed="rId2"/>
          <a:srcRect l="33742" t="3253" r="33492" b="0"/>
          <a:stretch/>
        </p:blipFill>
        <p:spPr>
          <a:xfrm>
            <a:off x="8036640" y="721440"/>
            <a:ext cx="3992040" cy="5645160"/>
          </a:xfrm>
          <a:prstGeom prst="rect">
            <a:avLst/>
          </a:prstGeom>
          <a:ln w="0">
            <a:noFill/>
          </a:ln>
        </p:spPr>
      </p:pic>
      <p:sp>
        <p:nvSpPr>
          <p:cNvPr id="101" name="TextBox 5"/>
          <p:cNvSpPr/>
          <p:nvPr/>
        </p:nvSpPr>
        <p:spPr>
          <a:xfrm>
            <a:off x="5266080" y="721440"/>
            <a:ext cx="28389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Bi-annual workshops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Release of a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EuroBlight statement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With recommendations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Arrow: Left 6"/>
          <p:cNvSpPr/>
          <p:nvPr/>
        </p:nvSpPr>
        <p:spPr>
          <a:xfrm>
            <a:off x="5335200" y="1239480"/>
            <a:ext cx="404280" cy="1414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Aptos"/>
              <a:ea typeface="Aptos"/>
            </a:endParaRPr>
          </a:p>
        </p:txBody>
      </p:sp>
      <p:sp>
        <p:nvSpPr>
          <p:cNvPr id="103" name="Arrow: Right 7"/>
          <p:cNvSpPr/>
          <p:nvPr/>
        </p:nvSpPr>
        <p:spPr>
          <a:xfrm>
            <a:off x="7295040" y="2601000"/>
            <a:ext cx="456480" cy="192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Aptos"/>
              <a:ea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4"/>
          <p:cNvSpPr/>
          <p:nvPr/>
        </p:nvSpPr>
        <p:spPr>
          <a:xfrm>
            <a:off x="320400" y="262080"/>
            <a:ext cx="11650680" cy="11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  <a:ea typeface="Aptos"/>
              </a:rPr>
              <a:t>EuroBlight, Potato late blight early warning – initiatives and activities in 2024 and beyond.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ptos"/>
                <a:ea typeface="Aptos"/>
              </a:rPr>
              <a:t>Jens G. Hansen, Alison Lees, Geert Kessel &amp; Mout deVries EuroBlight Mgmt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5"/>
          <p:cNvSpPr/>
          <p:nvPr/>
        </p:nvSpPr>
        <p:spPr>
          <a:xfrm>
            <a:off x="320400" y="1431720"/>
            <a:ext cx="11870640" cy="52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a-DK" sz="2000" spc="-1" strike="noStrike">
                <a:solidFill>
                  <a:srgbClr val="000000"/>
                </a:solidFill>
                <a:latin typeface="Aptos"/>
                <a:ea typeface="Aptos"/>
              </a:rPr>
              <a:t>We need action!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Super goal: Sustainable potato production – economic and environmental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a-DK" sz="1600" spc="-1" strike="noStrike">
                <a:solidFill>
                  <a:srgbClr val="000000"/>
                </a:solidFill>
                <a:latin typeface="Aptos"/>
                <a:ea typeface="Aptos"/>
              </a:rPr>
              <a:t>Collaboration and Infrastructures to mitigate devastating potato late blight epidemics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ptos Display"/>
              <a:buAutoNum type="arabicPeriod"/>
            </a:pPr>
            <a:r>
              <a:rPr b="1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From IPM to ICM - </a:t>
            </a: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EuroBlight vision and strategic plan. How to implement this paradigm shift in practice?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ptos Display"/>
              <a:buAutoNum type="arabicPeriod"/>
            </a:pPr>
            <a:r>
              <a:rPr b="1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EuroBlight - potato late blight early warning – </a:t>
            </a: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Actions needed? - How can we do more together?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ptos Display"/>
              <a:buAutoNum type="arabicPeriod"/>
            </a:pPr>
            <a:r>
              <a:rPr b="1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infrastructures to mitigate devastating potato late blight epidemics – </a:t>
            </a: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National, EuroBlight, Global, Policy – collaboration?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ptos Display"/>
              <a:buAutoNum type="arabicPeriod"/>
            </a:pPr>
            <a:r>
              <a:rPr b="1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Introduction of IPMorama (Kick-off 2-4 October 2024) – </a:t>
            </a:r>
            <a:r>
              <a:rPr b="0" lang="da-DK" sz="1800" spc="-1" strike="noStrike">
                <a:solidFill>
                  <a:srgbClr val="000000"/>
                </a:solidFill>
                <a:latin typeface="Aptos"/>
                <a:ea typeface="Aptos"/>
              </a:rPr>
              <a:t>Late blight is a use case on ”Breeding for IPM”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Arrow: Down 1"/>
          <p:cNvSpPr/>
          <p:nvPr/>
        </p:nvSpPr>
        <p:spPr>
          <a:xfrm rot="10800000">
            <a:off x="5939640" y="2093400"/>
            <a:ext cx="150120" cy="21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Aptos"/>
              <a:ea typeface="Aptos"/>
            </a:endParaRPr>
          </a:p>
        </p:txBody>
      </p:sp>
      <p:sp>
        <p:nvSpPr>
          <p:cNvPr id="107" name="Arrow: Down 2"/>
          <p:cNvSpPr/>
          <p:nvPr/>
        </p:nvSpPr>
        <p:spPr>
          <a:xfrm>
            <a:off x="6166800" y="2092680"/>
            <a:ext cx="150120" cy="21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a-DK" sz="1800" spc="-1" strike="noStrike">
              <a:solidFill>
                <a:schemeClr val="lt1"/>
              </a:solidFill>
              <a:latin typeface="Aptos"/>
              <a:ea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_rels/item5.xml.rels><?xml version="1.0" encoding="UTF-8"?>
<Relationships xmlns="http://schemas.openxmlformats.org/package/2006/relationships"><Relationship Id="rId1" Type="http://schemas.openxmlformats.org/officeDocument/2006/relationships/customXmlProps" Target="itemProps5.xml"/>
</Relationships>
</file>

<file path=customXml/_rels/item6.xml.rels><?xml version="1.0" encoding="UTF-8"?>
<Relationships xmlns="http://schemas.openxmlformats.org/package/2006/relationships"><Relationship Id="rId1" Type="http://schemas.openxmlformats.org/officeDocument/2006/relationships/customXmlProps" Target="itemProps6.xml"/>
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1054884848216047618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1054884848216047618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5938109-F486-41EA-929F-D7DF65C5D6B1}">
  <ds:schemaRefs/>
</ds:datastoreItem>
</file>

<file path=customXml/itemProps2.xml><?xml version="1.0" encoding="utf-8"?>
<ds:datastoreItem xmlns:ds="http://schemas.openxmlformats.org/officeDocument/2006/customXml" ds:itemID="{386C9AF7-FC43-4772-BF6D-26FE95C56D62}">
  <ds:schemaRefs/>
</ds:datastoreItem>
</file>

<file path=customXml/itemProps3.xml><?xml version="1.0" encoding="utf-8"?>
<ds:datastoreItem xmlns:ds="http://schemas.openxmlformats.org/officeDocument/2006/customXml" ds:itemID="{C60B9EDF-596D-4F67-B5E3-411D55B8E8FC}">
  <ds:schemaRefs/>
</ds:datastoreItem>
</file>

<file path=customXml/itemProps4.xml><?xml version="1.0" encoding="utf-8"?>
<ds:datastoreItem xmlns:ds="http://schemas.openxmlformats.org/officeDocument/2006/customXml" ds:itemID="{B69ABF3A-B169-44F9-86AC-4E29FB2A2600}">
  <ds:schemaRefs/>
</ds:datastoreItem>
</file>

<file path=customXml/itemProps5.xml><?xml version="1.0" encoding="utf-8"?>
<ds:datastoreItem xmlns:ds="http://schemas.openxmlformats.org/officeDocument/2006/customXml" ds:itemID="{DD70E06A-9103-47B2-AA39-B0F842966F33}">
  <ds:schemaRefs/>
</ds:datastoreItem>
</file>

<file path=customXml/itemProps6.xml><?xml version="1.0" encoding="utf-8"?>
<ds:datastoreItem xmlns:ds="http://schemas.openxmlformats.org/officeDocument/2006/customXml" ds:itemID="{785BE1B7-917F-4DE5-8FD6-D32025B461E5}">
  <ds:schemaRefs/>
</ds:datastoreItem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LibreOffice/7.5.3.2$Windows_X86_64 LibreOffice_project/9f56dff12ba03b9acd7730a5a481eea045e468f3</Application>
  <AppVersion>15.0000</AppVersion>
  <Words>1621</Words>
  <Paragraphs>208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2025-06-19T09:54:08Z</dcterms:created>
  <dc:creator/>
  <dc:description/>
  <dc:language>fr-BE</dc:language>
  <cp:lastModifiedBy>François Serneels</cp:lastModifiedBy>
  <dcterms:modified xsi:type="dcterms:W3CDTF">2025-09-29T13:24:36Z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9</vt:i4>
  </property>
  <property fmtid="{D5CDD505-2E9C-101B-9397-08002B2CF9AE}" pid="5" name="TemplafyFromBlank">
    <vt:bool>1</vt:bool>
  </property>
  <property fmtid="{D5CDD505-2E9C-101B-9397-08002B2CF9AE}" pid="6" name="TemplafyLanguageCode">
    <vt:lpwstr>en-GB</vt:lpwstr>
  </property>
  <property fmtid="{D5CDD505-2E9C-101B-9397-08002B2CF9AE}" pid="7" name="TemplafyTemplateId">
    <vt:lpwstr>1054884838842826800</vt:lpwstr>
  </property>
  <property fmtid="{D5CDD505-2E9C-101B-9397-08002B2CF9AE}" pid="8" name="TemplafyTenantId">
    <vt:lpwstr>auoffice</vt:lpwstr>
  </property>
  <property fmtid="{D5CDD505-2E9C-101B-9397-08002B2CF9AE}" pid="9" name="TemplafyTimeStamp">
    <vt:lpwstr>2024-11-22T08:25:59</vt:lpwstr>
  </property>
  <property fmtid="{D5CDD505-2E9C-101B-9397-08002B2CF9AE}" pid="10" name="TemplafyUserProfileId">
    <vt:lpwstr>1208517494094430622</vt:lpwstr>
  </property>
</Properties>
</file>